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18.xml.rels" ContentType="application/vnd.openxmlformats-package.relationships+xml"/>
  <Override PartName="/ppt/slides/_rels/slide7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_rels/presentation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6.xml.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media/image12.jpeg" ContentType="image/jpeg"/>
  <Override PartName="/ppt/media/image11.jpeg" ContentType="image/jpeg"/>
  <Override PartName="/ppt/media/image4.jpeg" ContentType="image/jpeg"/>
  <Override PartName="/ppt/media/image7.png" ContentType="image/png"/>
  <Override PartName="/ppt/media/image16.jpeg" ContentType="image/jpeg"/>
  <Override PartName="/ppt/media/image5.jpeg" ContentType="image/jpeg"/>
  <Override PartName="/ppt/media/image18.jpeg" ContentType="image/jpeg"/>
  <Override PartName="/ppt/media/image6.jpeg" ContentType="image/jpeg"/>
  <Override PartName="/ppt/media/image17.png" ContentType="image/png"/>
  <Override PartName="/ppt/media/image3.jpeg" ContentType="image/jpeg"/>
  <Override PartName="/ppt/media/image15.jpeg" ContentType="image/jpeg"/>
  <Override PartName="/ppt/media/image1.jpeg" ContentType="image/jpeg"/>
  <Override PartName="/ppt/media/image13.jpeg" ContentType="image/jpeg"/>
  <Override PartName="/ppt/media/image2.jpeg" ContentType="image/jpeg"/>
  <Override PartName="/ppt/media/image14.jpeg" ContentType="image/jpeg"/>
  <Override PartName="/ppt/media/image8.png" ContentType="image/png"/>
  <Override PartName="/ppt/media/image10.jpeg" ContentType="image/jpeg"/>
  <Override PartName="/ppt/media/image9.jpeg" ContentType="image/jpeg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60165C-4EC6-4202-B0F5-80A067CDBE9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566BA4-246F-49F7-9384-68A3CEDDA82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BD1BC0-FA97-4262-B044-61F87DBCD75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647A71-216E-4AAD-9DB8-F2FB219442B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5B0A0F-18E1-43FC-BBA0-A9EE379765B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951A9BB-35D5-4FE2-8E9A-F2B2D95A13D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D3E49D-361F-4A58-91FB-663DD69D3B0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5920479-B07E-4787-B036-06F74671B3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5ABF755-23B4-4C58-9146-6EB8839BC1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BDBD513-37D0-4E2C-9138-4D16AD58176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FCAE683-9C5F-4C98-A88C-BF8F4D3410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37AFDE-3886-42DB-8FD6-89F3D176E33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2DB251-70D7-4D97-8BF0-E4AEF13FFA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27F7B4E-B83B-45FF-A0D7-84E094B44B7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CB4C0C-AA2C-4F2C-858D-6873145416E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70224A-A99A-45D3-8775-F8BC67A7836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251BE6-FF9E-43F6-BF23-8E1F377DB47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8606B75-3BD8-405A-9802-6B73C92170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2385AD7-F02A-4E5D-9DB0-8A516F37C9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5E73921-1672-4EE3-B70A-103342F9706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028182-2466-4602-A75E-B88D97B3CF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CFB43CA-71C5-45DA-B4EA-F5211BAB022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56CFEA-AF9C-47C4-93DB-9222D7D7F4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503E76B-9DBB-42D5-A6C4-65386B0BDA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DFB4767-7BF8-4466-80EC-E272D2A83F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4070D76-F48F-40EA-A37B-7CACBC65DE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3FAB784-3BCC-4DB5-A89D-923788C8F34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D73450B-5EAB-4AA8-B8D8-23FF730D036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8659DFD-CAC7-4CB7-BE77-7FC2962A40D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E4DADF8-23CC-49F4-B16A-D1228236AE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919E59C-6CC8-46B8-9F68-4126D60DF6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984CFE6-CEAD-4C2A-A350-57619850DE8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61F7445-E69C-4C42-9858-C0111EEB124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054341D-A9A3-4383-BD7A-B64064E3E99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E2DC892-E650-4A49-BECD-6DBA5E201A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479BC31-B54B-4DA5-A647-C4E8392326E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8D630B4-06A3-4DFE-979D-4C9E1DAC3A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47F268CB-D928-425C-9CB0-3577DE10A75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A652392-C892-4D74-BC9B-9025B9B8F1C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E069DE8-0E96-4306-AA30-AA0387B0E9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AB47F0A-7B19-4E5C-8A29-9C56CFFF73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D74388A-2F2F-4FCA-9703-DD5987ACE95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BFA7E52-FCC5-4029-8960-9CCBF2B0BE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65C9697-124E-4281-AEEA-99CF41E3440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1506960" y="2404440"/>
            <a:ext cx="7766640" cy="763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0D2092-DF14-4351-93E6-E7189A4DF97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9E8D83-ED3C-4E10-A5DE-79D3CD448E0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B017762-AD3E-4E34-9E4A-9700184BEF8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43EF1E-8E19-43C2-9FA3-012E086D82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A9114B-9453-4483-9A0B-5C49E3C34B77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53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54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55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8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9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3" name="PlaceHolder 1"/>
          <p:cNvSpPr>
            <a:spLocks noGrp="1"/>
          </p:cNvSpPr>
          <p:nvPr>
            <p:ph type="dt" idx="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ftr" idx="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91813CD-C56E-4F7A-ABB8-67156C3C53D1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05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06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07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8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9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0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1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2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3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4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5" name="Графический объект 16"/>
          <p:cNvGrpSpPr/>
          <p:nvPr/>
        </p:nvGrpSpPr>
        <p:grpSpPr>
          <a:xfrm>
            <a:off x="10962720" y="5678280"/>
            <a:ext cx="1234080" cy="1050840"/>
            <a:chOff x="10962720" y="5678280"/>
            <a:chExt cx="1234080" cy="1050840"/>
          </a:xfrm>
        </p:grpSpPr>
        <p:sp>
          <p:nvSpPr>
            <p:cNvPr id="116" name="Полилиния: Фигура 7"/>
            <p:cNvSpPr/>
            <p:nvPr/>
          </p:nvSpPr>
          <p:spPr>
            <a:xfrm>
              <a:off x="10980000" y="5954400"/>
              <a:ext cx="1216800" cy="774720"/>
            </a:xfrm>
            <a:custGeom>
              <a:avLst/>
              <a:gdLst>
                <a:gd name="textAreaLeft" fmla="*/ 0 w 1216800"/>
                <a:gd name="textAreaRight" fmla="*/ 1217160 w 1216800"/>
                <a:gd name="textAreaTop" fmla="*/ 0 h 774720"/>
                <a:gd name="textAreaBottom" fmla="*/ 775080 h 774720"/>
              </a:gdLst>
              <a:ahLst/>
              <a:rect l="textAreaLeft" t="textAreaTop" r="textAreaRight" b="textAreaBottom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rotWithShape="0">
              <a:gsLst>
                <a:gs pos="3000">
                  <a:srgbClr val="e6b91e">
                    <a:alpha val="6274"/>
                  </a:srgbClr>
                </a:gs>
                <a:gs pos="100000">
                  <a:srgbClr val="e6b91e">
                    <a:alpha val="50196"/>
                  </a:srgbClr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117" name="Полилиния: Фигура 8"/>
            <p:cNvSpPr/>
            <p:nvPr/>
          </p:nvSpPr>
          <p:spPr>
            <a:xfrm>
              <a:off x="10962720" y="5678280"/>
              <a:ext cx="1229400" cy="1012320"/>
            </a:xfrm>
            <a:custGeom>
              <a:avLst/>
              <a:gdLst>
                <a:gd name="textAreaLeft" fmla="*/ 0 w 1229400"/>
                <a:gd name="textAreaRight" fmla="*/ 1229760 w 1229400"/>
                <a:gd name="textAreaTop" fmla="*/ 0 h 1012320"/>
                <a:gd name="textAreaBottom" fmla="*/ 1012680 h 1012320"/>
              </a:gdLst>
              <a:ahLst/>
              <a:rect l="textAreaLeft" t="textAreaTop" r="textAreaRight" b="textAreaBottom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rotWithShape="0">
              <a:gsLst>
                <a:gs pos="3000">
                  <a:srgbClr val="e6b91e"/>
                </a:gs>
                <a:gs pos="100000">
                  <a:srgbClr val="918655"/>
                </a:gs>
              </a:gsLst>
              <a:lin ang="0"/>
            </a:gra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748080" y="2442240"/>
            <a:ext cx="3913200" cy="804240"/>
          </a:xfrm>
          <a:prstGeom prst="rect">
            <a:avLst/>
          </a:prstGeom>
          <a:gradFill rotWithShape="0">
            <a:gsLst>
              <a:gs pos="0">
                <a:srgbClr val="2c3c43"/>
              </a:gs>
              <a:gs pos="100000">
                <a:srgbClr val="000000"/>
              </a:gs>
            </a:gsLst>
            <a:lin ang="10800000"/>
          </a:gradFill>
          <a:ln w="0">
            <a:noFill/>
          </a:ln>
        </p:spPr>
        <p:txBody>
          <a:bodyPr lIns="144000" tIns="72000" bIns="72000" anchor="ctr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ffffff"/>
                </a:solidFill>
                <a:latin typeface="Trebuchet MS"/>
              </a:rPr>
              <a:t>ОБРАЗЕЦ ТЕКСТА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dt" idx="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ftr" idx="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lIns="0"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&lt;нижний колонтитул&gt;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sldNum" idx="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71DADA8-CEEE-458D-A2E8-25F9D4ED6343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Графический объект 23"/>
          <p:cNvSpPr/>
          <p:nvPr/>
        </p:nvSpPr>
        <p:spPr>
          <a:xfrm>
            <a:off x="-24480" y="970920"/>
            <a:ext cx="4593240" cy="1238040"/>
          </a:xfrm>
          <a:custGeom>
            <a:avLst/>
            <a:gdLst>
              <a:gd name="textAreaLeft" fmla="*/ 0 w 4593240"/>
              <a:gd name="textAreaRight" fmla="*/ 4593600 w 4593240"/>
              <a:gd name="textAreaTop" fmla="*/ 0 h 1238040"/>
              <a:gd name="textAreaBottom" fmla="*/ 1238400 h 1238040"/>
            </a:gdLst>
            <a:ahLst/>
            <a:rect l="textAreaLeft" t="textAreaTop" r="textAreaRight" b="textAreaBottom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rotWithShape="0">
            <a:gsLst>
              <a:gs pos="12000">
                <a:srgbClr val="54a021">
                  <a:alpha val="50196"/>
                </a:srgbClr>
              </a:gs>
              <a:gs pos="100000">
                <a:srgbClr val="54a021">
                  <a:alpha val="10196"/>
                </a:srgbClr>
              </a:gs>
            </a:gsLst>
            <a:lin ang="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3" name="Графический объект 6"/>
          <p:cNvSpPr/>
          <p:nvPr/>
        </p:nvSpPr>
        <p:spPr>
          <a:xfrm>
            <a:off x="-26280" y="587160"/>
            <a:ext cx="4884840" cy="1632240"/>
          </a:xfrm>
          <a:custGeom>
            <a:avLst/>
            <a:gdLst>
              <a:gd name="textAreaLeft" fmla="*/ 0 w 4884840"/>
              <a:gd name="textAreaRight" fmla="*/ 4885200 w 4884840"/>
              <a:gd name="textAreaTop" fmla="*/ 0 h 1632240"/>
              <a:gd name="textAreaBottom" fmla="*/ 1632600 h 1632240"/>
            </a:gdLst>
            <a:ahLst/>
            <a:rect l="textAreaLeft" t="textAreaTop" r="textAreaRight" b="textAreaBottom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rotWithShape="0">
            <a:gsLst>
              <a:gs pos="9000">
                <a:srgbClr val="90c226"/>
              </a:gs>
              <a:gs pos="100000">
                <a:srgbClr val="54a021"/>
              </a:gs>
            </a:gsLst>
            <a:lin ang="360000"/>
          </a:gradFill>
          <a:ln w="1265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title"/>
          </p:nvPr>
        </p:nvSpPr>
        <p:spPr>
          <a:xfrm rot="21240000">
            <a:off x="846000" y="974880"/>
            <a:ext cx="3933360" cy="734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89000"/>
          </a:bodyPr>
          <a:p>
            <a:pPr indent="0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ffffff"/>
                </a:solidFill>
                <a:latin typeface="Trebuchet MS"/>
              </a:rPr>
              <a:t>Разметка текста 1</a:t>
            </a:r>
            <a:endParaRPr b="0" lang="ru-RU" sz="4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808920" y="3392640"/>
            <a:ext cx="3912840" cy="2249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80000" indent="-180000">
              <a:lnSpc>
                <a:spcPct val="100000"/>
              </a:lnSpc>
              <a:spcBef>
                <a:spcPts val="601"/>
              </a:spcBef>
              <a:buClr>
                <a:srgbClr val="54a021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Щелкните, чтобы изменить стили текста образца слайда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</p:txBody>
      </p:sp>
      <p:grpSp>
        <p:nvGrpSpPr>
          <p:cNvPr id="126" name="Графический объект 17"/>
          <p:cNvGrpSpPr/>
          <p:nvPr/>
        </p:nvGrpSpPr>
        <p:grpSpPr>
          <a:xfrm>
            <a:off x="5518080" y="-12600"/>
            <a:ext cx="6359400" cy="6454800"/>
            <a:chOff x="5518080" y="-12600"/>
            <a:chExt cx="6359400" cy="6454800"/>
          </a:xfrm>
        </p:grpSpPr>
        <p:sp>
          <p:nvSpPr>
            <p:cNvPr id="127" name="Полилиния: Фигура 19"/>
            <p:cNvSpPr/>
            <p:nvPr/>
          </p:nvSpPr>
          <p:spPr>
            <a:xfrm>
              <a:off x="5518080" y="-12600"/>
              <a:ext cx="2286720" cy="5565240"/>
            </a:xfrm>
            <a:custGeom>
              <a:avLst/>
              <a:gdLst>
                <a:gd name="textAreaLeft" fmla="*/ 0 w 2286720"/>
                <a:gd name="textAreaRight" fmla="*/ 2287080 w 2286720"/>
                <a:gd name="textAreaTop" fmla="*/ 0 h 5565240"/>
                <a:gd name="textAreaBottom" fmla="*/ 5565600 h 5565240"/>
              </a:gdLst>
              <a:ahLst/>
              <a:rect l="textAreaLeft" t="textAreaTop" r="textAreaRight" b="textAreaBottom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rotWithShape="0">
              <a:gsLst>
                <a:gs pos="3000">
                  <a:srgbClr val="c42f1a">
                    <a:alpha val="6274"/>
                  </a:srgbClr>
                </a:gs>
                <a:gs pos="100000">
                  <a:srgbClr val="c42f1a">
                    <a:alpha val="50196"/>
                  </a:srgbClr>
                </a:gs>
              </a:gsLst>
              <a:lin ang="5880000"/>
            </a:gradFill>
            <a:ln w="1269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128" name="Полилиния: Фигура 20"/>
            <p:cNvSpPr/>
            <p:nvPr/>
          </p:nvSpPr>
          <p:spPr>
            <a:xfrm>
              <a:off x="5537160" y="-12600"/>
              <a:ext cx="6340320" cy="6454800"/>
            </a:xfrm>
            <a:custGeom>
              <a:avLst/>
              <a:gdLst>
                <a:gd name="textAreaLeft" fmla="*/ 0 w 6340320"/>
                <a:gd name="textAreaRight" fmla="*/ 6340680 w 6340320"/>
                <a:gd name="textAreaTop" fmla="*/ 0 h 6454800"/>
                <a:gd name="textAreaBottom" fmla="*/ 6455160 h 6454800"/>
              </a:gdLst>
              <a:ahLst/>
              <a:rect l="textAreaLeft" t="textAreaTop" r="textAreaRight" b="textAreaBottom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 rotWithShape="0">
              <a:gsLst>
                <a:gs pos="3000">
                  <a:srgbClr val="c42f1a"/>
                </a:gs>
                <a:gs pos="100000">
                  <a:srgbClr val="ebebeb"/>
                </a:gs>
              </a:gsLst>
              <a:lin ang="0"/>
            </a:gradFill>
            <a:ln w="1269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rebuchet MS"/>
              </a:endParaRPr>
            </a:p>
          </p:txBody>
        </p:sp>
        <p:sp>
          <p:nvSpPr>
            <p:cNvPr id="129" name="Полилиния: фигура 21"/>
            <p:cNvSpPr/>
            <p:nvPr/>
          </p:nvSpPr>
          <p:spPr>
            <a:xfrm>
              <a:off x="5830560" y="-12600"/>
              <a:ext cx="5755680" cy="6149520"/>
            </a:xfrm>
            <a:custGeom>
              <a:avLst/>
              <a:gdLst>
                <a:gd name="textAreaLeft" fmla="*/ 0 w 5755680"/>
                <a:gd name="textAreaRight" fmla="*/ 5756040 w 5755680"/>
                <a:gd name="textAreaTop" fmla="*/ 0 h 6149520"/>
                <a:gd name="textAreaBottom" fmla="*/ 6149880 h 6149520"/>
              </a:gdLst>
              <a:ahLst/>
              <a:rect l="textAreaLeft" t="textAreaTop" r="textAreaRight" b="textAreaBottom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000000"/>
                </a:solidFill>
                <a:latin typeface="Trebuchet MS"/>
              </a:endParaRPr>
            </a:p>
          </p:txBody>
        </p:sp>
      </p:grp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 rot="720000">
            <a:off x="6383880" y="209160"/>
            <a:ext cx="4647240" cy="54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rebuchet MS"/>
              </a:rPr>
              <a:t>Щелкните значок, чтобы добавить фото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68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69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70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78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179" name="Straight Connector 3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80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81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2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3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4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5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6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dt" idx="1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ftr" idx="1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sldNum" idx="1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3AAA336-1201-4C39-B2C3-9544C0EAA5EB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965376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161e21"/>
                </a:solidFill>
                <a:latin typeface="Times New Roman"/>
              </a:rPr>
              <a:t>Муниципальное казенное общеобразовательное учреждение «Центр образования №24»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31" name="Picture 2" descr="Картинка 4 из 4806"/>
          <p:cNvPicPr/>
          <p:nvPr/>
        </p:nvPicPr>
        <p:blipFill>
          <a:blip r:embed="rId1"/>
          <a:stretch/>
        </p:blipFill>
        <p:spPr>
          <a:xfrm>
            <a:off x="511560" y="3643560"/>
            <a:ext cx="3223440" cy="3106080"/>
          </a:xfrm>
          <a:prstGeom prst="rect">
            <a:avLst/>
          </a:prstGeom>
          <a:ln w="9525">
            <a:noFill/>
          </a:ln>
        </p:spPr>
      </p:pic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4516200" y="5185440"/>
            <a:ext cx="5743800" cy="679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>
                <a:solidFill>
                  <a:srgbClr val="404040"/>
                </a:solidFill>
                <a:latin typeface="Trebuchet MS"/>
              </a:rPr>
              <a:t>Подготовила РОМАНОВА Л.Т.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3" name="Заголовок 1"/>
          <p:cNvSpPr/>
          <p:nvPr/>
        </p:nvSpPr>
        <p:spPr>
          <a:xfrm>
            <a:off x="3569040" y="1149120"/>
            <a:ext cx="5663880" cy="350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5500" spc="-1" strike="noStrike">
                <a:solidFill>
                  <a:srgbClr val="d30f00"/>
                </a:solidFill>
                <a:latin typeface="Roboto"/>
              </a:rPr>
              <a:t>Реализация ФГОС в НОО</a:t>
            </a:r>
            <a:endParaRPr b="0" lang="ru-RU" sz="5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55166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Третье поколение ФГОС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921312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400" spc="-1" strike="noStrike">
                <a:solidFill>
                  <a:srgbClr val="161e21"/>
                </a:solidFill>
                <a:latin typeface="Times New Roman"/>
              </a:rPr>
              <a:t>Главной задачей ФГОС третьего поколения:</a:t>
            </a: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400" spc="-1" strike="noStrike">
                <a:solidFill>
                  <a:srgbClr val="161e21"/>
                </a:solidFill>
                <a:latin typeface="Times New Roman"/>
              </a:rPr>
              <a:t> </a:t>
            </a:r>
            <a:r>
              <a:rPr b="0" lang="ru-RU" sz="2400" spc="-1" strike="noStrike">
                <a:solidFill>
                  <a:srgbClr val="161e21"/>
                </a:solidFill>
                <a:latin typeface="Times New Roman"/>
              </a:rPr>
              <a:t>заявлена конкретизация требований к обучающимся. В предыдущих поколениях  Стандарт включал только общие установки на формирование определённых компетенций. Учебные учреждения сами решали, что именно и в каком классе изучать, поэтому образовательные программы разных школ отличались, а результаты обучения не были детализированы. Предполагается, что новые ФГОС определяют чёткие требования к предметным результатам по каждой учебной дисциплине.</a:t>
            </a: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51" name="Рисунок 3" descr="https://t93218n.sch.obrazovanie33.ru/upload/site_files/8n/fgos_%D0%BD%D0%BE%D0%B2.jpg"/>
          <p:cNvPicPr/>
          <p:nvPr/>
        </p:nvPicPr>
        <p:blipFill>
          <a:blip r:embed="rId1"/>
          <a:stretch/>
        </p:blipFill>
        <p:spPr>
          <a:xfrm>
            <a:off x="7860960" y="118440"/>
            <a:ext cx="4273560" cy="249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Рисунок 1" descr="https://sun9-78.userapi.com/impg/9MK00er73OgVDv8Ig2kNyVf1zUOxxJHBwnFZbw/mEN9JBrHejQ.jpg?size=960x720&amp;quality=95&amp;sign=c6b2c74e8f40fa27f0d1b6b398cd6b35&amp;c_uniq_tag=UP8snD1mqJjxSihbVKr6Qns0izfc7vtx5lOjC0HOzRE&amp;type=album"/>
          <p:cNvPicPr/>
          <p:nvPr/>
        </p:nvPicPr>
        <p:blipFill>
          <a:blip r:embed="rId1"/>
          <a:stretch/>
        </p:blipFill>
        <p:spPr>
          <a:xfrm>
            <a:off x="501480" y="449280"/>
            <a:ext cx="10352880" cy="609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imes New Roman"/>
              </a:rPr>
              <a:t>Особенности обновленных ФГОС в НОО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380880" y="1585080"/>
            <a:ext cx="9113040" cy="5150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243360" indent="-337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1.В обновленном  стандарте  подробнее описывают результаты освоения программы,</a:t>
            </a:r>
            <a:endParaRPr b="0" lang="ru-RU" sz="1900" spc="-1" strike="noStrike">
              <a:solidFill>
                <a:srgbClr val="404040"/>
              </a:solidFill>
              <a:latin typeface="Trebuchet MS"/>
            </a:endParaRPr>
          </a:p>
          <a:p>
            <a:pPr marL="337320" indent="-337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определяют чёткие требования к предметным результатам по каждой учебной дисциплине.  В частности конкретизировали предметные результаты по каждому модулю ОРКСЭ.</a:t>
            </a:r>
            <a:endParaRPr b="0" lang="ru-RU" sz="1900" spc="-1" strike="noStrike">
              <a:solidFill>
                <a:srgbClr val="404040"/>
              </a:solidFill>
              <a:latin typeface="Trebuchet MS"/>
            </a:endParaRPr>
          </a:p>
          <a:p>
            <a:pPr marL="337320" indent="-33732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2.Унифицировали требования к рабочим программам. На уровне НОО больше не нужно указывать состав участников образовательных отношений и общие подходы к организации внеурочной деятельности. Также на  уровне НОО заменили подходы к формированию ООП,  задачи реализации  заменили на механизмы реализации программы.</a:t>
            </a:r>
            <a:endParaRPr b="0" lang="ru-RU" sz="1900" spc="-1" strike="noStrike">
              <a:solidFill>
                <a:srgbClr val="404040"/>
              </a:solidFill>
              <a:latin typeface="Trebuchet MS"/>
            </a:endParaRPr>
          </a:p>
          <a:p>
            <a:pPr marL="337320" indent="-337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 </a:t>
            </a: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3.Требования к рабочим программам  формируются с учетом рабочей программы воспитания и содержат указание на возможность использования электронных образовательных ресурсов. Рабочие программы внеурочной деятельности дополнительно содержат форму проведения занятия</a:t>
            </a:r>
            <a:endParaRPr b="0" lang="ru-RU" sz="1900" spc="-1" strike="noStrike">
              <a:solidFill>
                <a:srgbClr val="404040"/>
              </a:solidFill>
              <a:latin typeface="Trebuchet MS"/>
            </a:endParaRPr>
          </a:p>
          <a:p>
            <a:pPr marL="337320" indent="-337320">
              <a:lnSpc>
                <a:spcPct val="115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Times New Roman"/>
              </a:rPr>
              <a:t> </a:t>
            </a: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Times New Roman"/>
              </a:rPr>
              <a:t>4.На уровне НОО конкретизировали учебные предметы и модули. В старых стандартах деление предметов и курсов по предметным областям было другим. На уровне НОО стандарт не закреплял предметы и модули.</a:t>
            </a:r>
            <a:endParaRPr b="0" lang="ru-RU" sz="1900" spc="-1" strike="noStrike">
              <a:solidFill>
                <a:srgbClr val="404040"/>
              </a:solidFill>
              <a:latin typeface="Trebuchet MS"/>
            </a:endParaRPr>
          </a:p>
          <a:p>
            <a:pPr marL="243360" indent="-33732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5. На уровне НОО убрали программу</a:t>
            </a:r>
            <a:r>
              <a:rPr b="0" lang="ru-RU" sz="1900" spc="-1" strike="noStrike">
                <a:solidFill>
                  <a:srgbClr val="161e21"/>
                </a:solidFill>
                <a:latin typeface="Trebuchet MS"/>
                <a:ea typeface="Calibri"/>
              </a:rPr>
              <a:t> </a:t>
            </a: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коррекционной работы и программу формирования экологической культуры, здорового и</a:t>
            </a:r>
            <a:r>
              <a:rPr b="0" lang="ru-RU" sz="1900" spc="-1" strike="noStrike">
                <a:solidFill>
                  <a:srgbClr val="161e21"/>
                </a:solidFill>
                <a:latin typeface="Trebuchet MS"/>
                <a:ea typeface="Calibri"/>
              </a:rPr>
              <a:t> </a:t>
            </a:r>
            <a:r>
              <a:rPr b="0" lang="ru-RU" sz="1900" spc="-1" strike="noStrike">
                <a:solidFill>
                  <a:srgbClr val="161e21"/>
                </a:solidFill>
                <a:latin typeface="Times New Roman"/>
                <a:ea typeface="Calibri"/>
              </a:rPr>
              <a:t>безопасного образа жизни.</a:t>
            </a:r>
            <a:endParaRPr b="0" lang="ru-RU" sz="19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/>
          </p:nvPr>
        </p:nvSpPr>
        <p:spPr>
          <a:xfrm>
            <a:off x="677160" y="300240"/>
            <a:ext cx="8596440" cy="6359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Calibri"/>
              </a:rPr>
              <a:t>6.Ранее не существовало норм об электронных средствах обучения и дистанционных технологиях. Сейчас закрепили использование электронных средств обучения, дистанционных технологий. Если школьники учатся с использованием дистанционных технологий, нужно обеспечить их индивидуальным авторизованным доступом ко всем ресурсам на территории школы и за ее пределами.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Calibri"/>
              </a:rPr>
              <a:t>  7.В связи с внедрением обновленных ФГОС закрепили возможность и правила деления</a:t>
            </a: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Calibri"/>
              </a:rPr>
              <a:t> </a:t>
            </a: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Calibri"/>
              </a:rPr>
              <a:t>учеников на группы. Теперь образовательную деятельность можно реализовывать в группах по-разному, в том числе с углубленным изучением отдельных предметных областей, предметов – с учетом успеваемости, образовательных потребностей и интересов, психического и физического здоровья, пола, общественных и профессиональных целей детей.</a:t>
            </a:r>
            <a:br>
              <a:rPr sz="2000"/>
            </a:b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 8. Ввели и новые требования к форме учебных пособий. Теперь, если обеспечиваете каждого ученика учебным пособием, надо предоставить его в печатной форме. Дополнительно можно предоставить электронную версию.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/>
          </p:nvPr>
        </p:nvSpPr>
        <p:spPr>
          <a:xfrm>
            <a:off x="494280" y="237600"/>
            <a:ext cx="8596440" cy="637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9. Обновленный ФГОС изменил требования к рабочей программе воспитания. Теперь она может, но не обязана включать модули. Главное – описать четыре обязательных раздела. При разработке новых рабочих программ воспитания сначала ориентируйтесь на ФГОС, а затем на примерные программы воспитания и методические рекомендации к ним. </a:t>
            </a:r>
            <a:br>
              <a:rPr sz="1800"/>
            </a:br>
            <a:r>
              <a:rPr b="0" lang="ru-RU" sz="1800" spc="-1" strike="noStrike">
                <a:solidFill>
                  <a:srgbClr val="404040"/>
                </a:solidFill>
                <a:latin typeface="Times New Roman"/>
                <a:ea typeface="Times New Roman"/>
              </a:rPr>
              <a:t> </a:t>
            </a:r>
            <a:br>
              <a:rPr sz="1800"/>
            </a:br>
            <a:r>
              <a:rPr b="0" lang="ru-RU" sz="1800" spc="-1" strike="noStrike">
                <a:solidFill>
                  <a:srgbClr val="404040"/>
                </a:solidFill>
                <a:latin typeface="Times New Roman"/>
                <a:ea typeface="Calibri"/>
              </a:rPr>
              <a:t>10. Из ФГОС НОО убрали нормы об учениках с ОВЗ и умственной отсталостью (интеллектуальными нарушениями), так как для них действуют отдельные стандарты. 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404040"/>
                </a:solidFill>
                <a:latin typeface="Times New Roman"/>
                <a:ea typeface="Calibri"/>
              </a:rPr>
              <a:t>11. Исключили норму, по которой педагоги должны повышать квалификацию не реже, чем раз в три года. В Законе об образовании по-прежнему закреплено, что педагог вправе проходить дополнительное профессиональное образование раз в три года и обязан систематически повышать квалификацию. Как часто он должен это делать, теперь не указано. Оставьте в планах повышения квалификации обучение педагогов раз в три года. Такое право работникам дает Закон об образовании. Если работники будут обучаться реже, могут возникнуть вопросы.</a:t>
            </a:r>
            <a:br>
              <a:rPr sz="1800"/>
            </a:br>
            <a:br>
              <a:rPr sz="1800"/>
            </a:br>
            <a:r>
              <a:rPr b="0" lang="ru-RU" sz="1800" spc="-1" strike="noStrike">
                <a:solidFill>
                  <a:srgbClr val="404040"/>
                </a:solidFill>
                <a:latin typeface="Times New Roman"/>
                <a:ea typeface="Calibri"/>
              </a:rPr>
              <a:t>12. Новый стандарт устанавливает, что реализовывать  его должны квалифицированные педагогические работники, которые отвечают требованиям профстандарта.  Для решения задач нового стандарта нужен новый учитель: рефлексивный, чуткий к изменениям настроения ученика и готовый меняться сам.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Рисунок 1" descr="https://fsd.multiurok.ru/html/2019/07/16/s_5d2e1906840ed/img1.jpg"/>
          <p:cNvPicPr/>
          <p:nvPr/>
        </p:nvPicPr>
        <p:blipFill>
          <a:blip r:embed="rId1"/>
          <a:stretch/>
        </p:blipFill>
        <p:spPr>
          <a:xfrm>
            <a:off x="693000" y="206640"/>
            <a:ext cx="9438480" cy="645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Рисунок 1" descr="https://cf2.ppt-online.org/files2/slide/h/hD1wLVSs06QG9BOeE4RultF7pCmdXkjvifTUI3oNH5/slide-18.jpg"/>
          <p:cNvPicPr/>
          <p:nvPr/>
        </p:nvPicPr>
        <p:blipFill>
          <a:blip r:embed="rId1"/>
          <a:stretch/>
        </p:blipFill>
        <p:spPr>
          <a:xfrm>
            <a:off x="0" y="0"/>
            <a:ext cx="10634040" cy="699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Рисунок 1" descr="https://fs.znanio.ru/d5af0e/bd/ba/674eca57cfcc09401598c922f51c074fe7.jpg"/>
          <p:cNvPicPr/>
          <p:nvPr/>
        </p:nvPicPr>
        <p:blipFill>
          <a:blip r:embed="rId1"/>
          <a:stretch/>
        </p:blipFill>
        <p:spPr>
          <a:xfrm>
            <a:off x="456480" y="0"/>
            <a:ext cx="9572040" cy="656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Рисунок 1" descr="https://chennai0.edusite.ru/images/p21_fgos1.jpg"/>
          <p:cNvPicPr/>
          <p:nvPr/>
        </p:nvPicPr>
        <p:blipFill>
          <a:blip r:embed="rId1"/>
          <a:stretch/>
        </p:blipFill>
        <p:spPr>
          <a:xfrm>
            <a:off x="1001880" y="250560"/>
            <a:ext cx="9070920" cy="625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/>
          </p:nvPr>
        </p:nvSpPr>
        <p:spPr>
          <a:xfrm>
            <a:off x="677160" y="381960"/>
            <a:ext cx="8596440" cy="5658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3600" spc="-1" strike="noStrike">
                <a:solidFill>
                  <a:srgbClr val="161e21"/>
                </a:solidFill>
                <a:latin typeface="Times New Roman"/>
                <a:ea typeface="Times New Roman"/>
              </a:rPr>
              <a:t>Инновации требуют огромной затраты сил, </a:t>
            </a:r>
            <a:br>
              <a:rPr sz="3600"/>
            </a:br>
            <a:r>
              <a:rPr b="1" lang="ru-RU" sz="3600" spc="-1" strike="noStrike">
                <a:solidFill>
                  <a:srgbClr val="161e21"/>
                </a:solidFill>
                <a:latin typeface="Times New Roman"/>
                <a:ea typeface="Times New Roman"/>
              </a:rPr>
              <a:t>времени, но это то, что делает нас современным своему времени. Мы стремимся к успеху. И если будут успешными учителя и школа, значит, есть надежда на то, что наши ученики тоже будут успешными и счастливыми!</a:t>
            </a:r>
            <a:endParaRPr b="0" lang="ru-RU" sz="36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800" spc="-1" strike="noStrike" cap="all">
                <a:solidFill>
                  <a:srgbClr val="161e21"/>
                </a:solidFill>
                <a:latin typeface="Arial"/>
              </a:rPr>
              <a:t>ФГОС – это федеральные образовательные стандарты</a:t>
            </a:r>
            <a:endParaRPr b="0" lang="ru-RU" sz="4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161e21"/>
                </a:solidFill>
                <a:latin typeface="Trebuchet MS"/>
              </a:rPr>
              <a:t>Основная задача ФГОС – создание единого образовательного пространства по всей России.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36" name="Picture 2" descr="Картинка 57 из 5770"/>
          <p:cNvPicPr/>
          <p:nvPr/>
        </p:nvPicPr>
        <p:blipFill>
          <a:blip r:embed="rId1"/>
          <a:stretch/>
        </p:blipFill>
        <p:spPr>
          <a:xfrm>
            <a:off x="9099720" y="3485160"/>
            <a:ext cx="3092040" cy="3151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1" descr="https://cf.ppt-online.org/files/slide/0/0fmeh8ywVzbDOvdQsuA5jH91MNLTgXI36YlSCp/slide-12.jpg"/>
          <p:cNvPicPr/>
          <p:nvPr/>
        </p:nvPicPr>
        <p:blipFill>
          <a:blip r:embed="rId1"/>
          <a:stretch/>
        </p:blipFill>
        <p:spPr>
          <a:xfrm>
            <a:off x="0" y="0"/>
            <a:ext cx="10235880" cy="6680520"/>
          </a:xfrm>
          <a:prstGeom prst="rect">
            <a:avLst/>
          </a:prstGeom>
          <a:ln w="0">
            <a:noFill/>
          </a:ln>
        </p:spPr>
      </p:pic>
      <p:pic>
        <p:nvPicPr>
          <p:cNvPr id="263" name="Рисунок 2" descr="https://cf.ppt-online.org/files/slide/0/0fmeh8ywVzbDOvdQsuA5jH91MNLTgXI36YlSCp/slide-12.jpg"/>
          <p:cNvPicPr/>
          <p:nvPr/>
        </p:nvPicPr>
        <p:blipFill>
          <a:blip r:embed="rId2"/>
          <a:stretch/>
        </p:blipFill>
        <p:spPr>
          <a:xfrm>
            <a:off x="152280" y="152280"/>
            <a:ext cx="10235880" cy="668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Рисунок 1" descr="https://fs.znanio.ru/d5af0e/71/8d/b38b22048a8506905f40e2ef824ad65ba8.jpg"/>
          <p:cNvPicPr/>
          <p:nvPr/>
        </p:nvPicPr>
        <p:blipFill>
          <a:blip r:embed="rId1"/>
          <a:stretch/>
        </p:blipFill>
        <p:spPr>
          <a:xfrm>
            <a:off x="898920" y="118080"/>
            <a:ext cx="8790480" cy="625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ldNum" idx="1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A450D5D-A6B7-481A-B89C-E59FF787E94A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/>
          </p:nvPr>
        </p:nvSpPr>
        <p:spPr>
          <a:xfrm>
            <a:off x="808920" y="661680"/>
            <a:ext cx="3912840" cy="4979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t">
            <a:noAutofit/>
          </a:bodyPr>
          <a:p>
            <a:pPr marL="180000" indent="-180000">
              <a:lnSpc>
                <a:spcPct val="100000"/>
              </a:lnSpc>
              <a:spcBef>
                <a:spcPts val="601"/>
              </a:spcBef>
              <a:buClr>
                <a:srgbClr val="54a021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Благодаря обновлённым стандартам школьники получат больше возможностей для того, чтобы заниматься наукой, проводить исследования, используя передовое оборудование.</a:t>
            </a:r>
            <a:endParaRPr b="0" lang="ru-RU" sz="2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67" name="Рисунок 8"/>
          <p:cNvSpPr/>
          <p:nvPr/>
        </p:nvSpPr>
        <p:spPr>
          <a:xfrm rot="720000">
            <a:off x="6383880" y="209160"/>
            <a:ext cx="4647240" cy="5471640"/>
          </a:xfrm>
          <a:custGeom>
            <a:avLst/>
            <a:gdLst>
              <a:gd name="textAreaLeft" fmla="*/ 0 w 4647240"/>
              <a:gd name="textAreaRight" fmla="*/ 4647600 w 4647240"/>
              <a:gd name="textAreaTop" fmla="*/ 0 h 5471640"/>
              <a:gd name="textAreaBottom" fmla="*/ 5472000 h 5471640"/>
            </a:gdLst>
            <a:ahLst/>
            <a:rect l="textAreaLeft" t="textAreaTop" r="textAreaRight" b="textAreaBottom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145880" y="1064880"/>
            <a:ext cx="8564760" cy="17938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rgbClr val="ff0000"/>
                </a:solidFill>
                <a:latin typeface="Trebuchet MS"/>
              </a:rPr>
              <a:t>СПАСИБО  за ВНИМАНИЕ</a:t>
            </a: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!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1506960" y="4050720"/>
            <a:ext cx="7766640" cy="1096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808080"/>
              </a:solidFill>
              <a:latin typeface="Trebuchet MS"/>
            </a:endParaRPr>
          </a:p>
        </p:txBody>
      </p:sp>
      <p:pic>
        <p:nvPicPr>
          <p:cNvPr id="270" name="Picture 4" descr="https://avatars.mds.yandex.net/i?id=0d091ca169f9d21e81e1af9e916f6d9b7b0a7507-6426397-images-thumbs&amp;n=13"/>
          <p:cNvPicPr/>
          <p:nvPr/>
        </p:nvPicPr>
        <p:blipFill>
          <a:blip r:embed="rId1"/>
          <a:stretch/>
        </p:blipFill>
        <p:spPr>
          <a:xfrm>
            <a:off x="2877120" y="3122280"/>
            <a:ext cx="7796160" cy="284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Рисунок 3" descr="https://univer.spb.ru/wp-content/uploads/2022/05/img19-960x675.jpg"/>
          <p:cNvPicPr/>
          <p:nvPr/>
        </p:nvPicPr>
        <p:blipFill>
          <a:blip r:embed="rId1"/>
          <a:stretch/>
        </p:blipFill>
        <p:spPr>
          <a:xfrm>
            <a:off x="1002960" y="353880"/>
            <a:ext cx="8450640" cy="597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Зачем нужны ФГОС?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1494360" y="1494360"/>
            <a:ext cx="8960040" cy="354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3000" spc="-1" strike="noStrike">
                <a:solidFill>
                  <a:srgbClr val="161e21"/>
                </a:solidFill>
                <a:latin typeface="Times New Roman"/>
              </a:rPr>
              <a:t>Федеральные образовательные стандарты обеспечивают: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3000" spc="-1" strike="noStrike">
                <a:solidFill>
                  <a:srgbClr val="161e21"/>
                </a:solidFill>
                <a:latin typeface="Times New Roman"/>
              </a:rPr>
              <a:t>Единство образовательного пространства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marL="344880" indent="-3448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3000" spc="-1" strike="noStrike">
                <a:solidFill>
                  <a:srgbClr val="161e21"/>
                </a:solidFill>
                <a:latin typeface="Times New Roman"/>
              </a:rPr>
              <a:t>Преемственность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образования.</a:t>
            </a:r>
            <a:endParaRPr b="0" lang="ru-RU" sz="3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pic>
        <p:nvPicPr>
          <p:cNvPr id="240" name="Picture 2" descr="https://avatars.mds.yandex.net/i?id=5ab7f7fc9065a57d5f05d8633e111115716861d1-10702829-images-thumbs&amp;n=13"/>
          <p:cNvPicPr/>
          <p:nvPr/>
        </p:nvPicPr>
        <p:blipFill>
          <a:blip r:embed="rId1"/>
          <a:stretch/>
        </p:blipFill>
        <p:spPr>
          <a:xfrm>
            <a:off x="99720" y="4762800"/>
            <a:ext cx="3724560" cy="209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Что предусматривает ФГОС?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77160" y="1623960"/>
            <a:ext cx="9411120" cy="474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161e21"/>
                </a:solidFill>
                <a:latin typeface="Times New Roman"/>
              </a:rPr>
              <a:t>1. Требования к структуре основных образовательных программ, в том числе  требования к соотношению частей основной образовательной программы и их объему, а также к соотношению обязательной части основной образовательной программы и части, формируемой участниками образовательного процесса;</a:t>
            </a: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161e21"/>
                </a:solidFill>
                <a:latin typeface="Times New Roman"/>
              </a:rPr>
              <a:t>2. Требования к условиям реализации основных образовательных программ, в том числе кадровым, финансовым, материально-техническим и иным условиям;</a:t>
            </a: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161e21"/>
                </a:solidFill>
                <a:latin typeface="Times New Roman"/>
              </a:rPr>
              <a:t>3. Требования к результатам освоения основных образовательных программ.</a:t>
            </a:r>
            <a:endParaRPr b="0" lang="ru-RU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Рисунок 1" descr="http://oubogdan.kormil.obr55.ru/files/2022/05/slide-3.jpg"/>
          <p:cNvPicPr/>
          <p:nvPr/>
        </p:nvPicPr>
        <p:blipFill>
          <a:blip r:embed="rId1"/>
          <a:stretch/>
        </p:blipFill>
        <p:spPr>
          <a:xfrm>
            <a:off x="339120" y="0"/>
            <a:ext cx="10382400" cy="660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Рисунок 1" descr="https://cf.ppt-online.org/files1/slide/f/fNAteIpgLFuKlszTnb5HVk0B9JS7xEPcQ1oXZqCO4/slide-3.jpg"/>
          <p:cNvPicPr/>
          <p:nvPr/>
        </p:nvPicPr>
        <p:blipFill>
          <a:blip r:embed="rId1"/>
          <a:stretch/>
        </p:blipFill>
        <p:spPr>
          <a:xfrm>
            <a:off x="677520" y="235800"/>
            <a:ext cx="9586800" cy="610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</a:rPr>
              <a:t>Первое поколение ФГОС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6" name="Объект 3" descr=""/>
          <p:cNvPicPr/>
          <p:nvPr/>
        </p:nvPicPr>
        <p:blipFill>
          <a:blip r:embed="rId1"/>
          <a:stretch/>
        </p:blipFill>
        <p:spPr>
          <a:xfrm>
            <a:off x="297000" y="2163960"/>
            <a:ext cx="10721160" cy="4205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1298520" y="48780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</a:rPr>
              <a:t>Второе поколение образовательных стандартов</a:t>
            </a:r>
            <a:endParaRPr b="0" lang="ru-RU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8" name="Объект 3" descr=""/>
          <p:cNvPicPr/>
          <p:nvPr/>
        </p:nvPicPr>
        <p:blipFill>
          <a:blip r:embed="rId1"/>
          <a:stretch/>
        </p:blipFill>
        <p:spPr>
          <a:xfrm>
            <a:off x="357840" y="1808640"/>
            <a:ext cx="10508040" cy="4546080"/>
          </a:xfrm>
          <a:prstGeom prst="rect">
            <a:avLst/>
          </a:prstGeom>
          <a:ln w="0">
            <a:noFill/>
          </a:ln>
          <a:effectLst>
            <a:outerShdw algn="ctr" blurRad="50760" dir="5400000" dist="50760" rotWithShape="0">
              <a:schemeClr val="bg1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167</TotalTime>
  <Application>LibreOffice/7.5.6.2$Linux_X86_64 LibreOffice_project/50$Build-2</Application>
  <AppVersion>15.0000</AppVersion>
  <Words>468</Words>
  <Paragraphs>38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2023-11-06T05:03:21Z</dcterms:created>
  <dc:creator>User</dc:creator>
  <dc:description/>
  <dc:language>ru-RU</dc:language>
  <cp:lastModifiedBy/>
  <dcterms:modified xsi:type="dcterms:W3CDTF">2025-01-14T08:03:00Z</dcterms:modified>
  <cp:revision>19</cp:revision>
  <dc:subject/>
  <dc:title>Муниципальное общеобразовательное учреждение «Коррекционная начальная школа-детский сад № 14 «Аленушка»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23</vt:i4>
  </property>
</Properties>
</file>