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78" r:id="rId4"/>
    <p:sldId id="297" r:id="rId5"/>
    <p:sldId id="279" r:id="rId6"/>
    <p:sldId id="274" r:id="rId7"/>
    <p:sldId id="280" r:id="rId8"/>
    <p:sldId id="281" r:id="rId9"/>
    <p:sldId id="282" r:id="rId10"/>
    <p:sldId id="286" r:id="rId11"/>
    <p:sldId id="287" r:id="rId12"/>
    <p:sldId id="288" r:id="rId13"/>
    <p:sldId id="289" r:id="rId14"/>
    <p:sldId id="284" r:id="rId15"/>
    <p:sldId id="290" r:id="rId16"/>
    <p:sldId id="291" r:id="rId17"/>
    <p:sldId id="292" r:id="rId18"/>
    <p:sldId id="293" r:id="rId19"/>
    <p:sldId id="258" r:id="rId20"/>
    <p:sldId id="259" r:id="rId21"/>
    <p:sldId id="260" r:id="rId22"/>
    <p:sldId id="261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8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11EED-28AD-402B-8C6E-A0A654BD458C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6AA82-C4F7-4462-B032-2EC00BD65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0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5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72E853-5A4E-40C9-84A9-18F61FA5DA22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4727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0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C80A-9FA3-451B-BCDF-E0235737E4F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4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4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397B74-63BE-495E-8B9F-572E922F4218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8399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78B72-239E-4B68-810B-AFF9995444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93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63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D862F-4E02-4A0F-893C-2363F50B1C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4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04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E886-BDEE-4B33-B69B-449F9F0A848C}" type="slidenum">
              <a:rPr lang="ru-RU"/>
              <a:pPr/>
              <a:t>2</a:t>
            </a:fld>
            <a:endParaRPr lang="ru-RU"/>
          </a:p>
        </p:txBody>
      </p:sp>
      <p:sp>
        <p:nvSpPr>
          <p:cNvPr id="542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17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47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52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78B72-239E-4B68-810B-AFF99954442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29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78B72-239E-4B68-810B-AFF99954442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53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8A444-C3E2-4AC8-93FF-D03AB83CB7B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0A4D-EFCC-4CE1-8203-1404BC8F2474}" type="slidenum">
              <a:rPr lang="ru-RU"/>
              <a:pPr/>
              <a:t>3</a:t>
            </a:fld>
            <a:endParaRPr lang="ru-RU"/>
          </a:p>
        </p:txBody>
      </p:sp>
      <p:sp>
        <p:nvSpPr>
          <p:cNvPr id="604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A2334-013B-4DBB-B2AC-333735BD98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3777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9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3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AA82-C4F7-4462-B032-2EC00BD657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7688-2E0F-410A-BE72-45FF8DA09A65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365E-A9C7-41FD-BB25-4F8F9F0E9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A5F8-D7BC-4BEB-BB53-FEF167A75130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0329-A7B9-4359-A1C6-50932D264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C6BF-452A-4E54-B418-69973263D7DC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5477-2248-4CC4-950E-D1B5CA3E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FC9023-5E07-4175-BD35-023326ADE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2453-877E-4CF0-94CD-683A49D06912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9049-C18B-4442-B9F8-47D010FB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D88B-CE1D-4F92-A53B-BE4C23FE728E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FD27-04F8-4B97-A0BF-EE4F770C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FF4F-353E-4DA2-9640-C092009949EA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AAEB-E68C-446B-8C88-5C62929A9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6E08-9C98-4DC9-9E32-27DB26C5EEBD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4670-56A7-4EFF-B382-7733A297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602F-E7CC-486A-A2C5-2D3AF0247F79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3533-E38D-4665-BE05-5D110CFE4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C70D-D962-4FD0-AAFD-BFCC654A5C11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5CAD-D812-40AA-B74A-16F7EE6AF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6575-AD30-4CFA-8A9F-FA54531822B7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A32D-E2D3-4750-962D-1071FE9F9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AA3C-6937-49C3-9EB6-106EB2A3B9BF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E05E-AFFF-4CD4-9361-72CD1344E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016E3-73F6-4B6F-A865-3810DB38FDA8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DA150A-52CE-4FEA-8F3D-F3A87B76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  <p:sldLayoutId id="214748374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712968" cy="6264696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6989" y="765174"/>
            <a:ext cx="73794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«Род и семья – исток нравственных отношений»</a:t>
            </a:r>
          </a:p>
          <a:p>
            <a:pPr>
              <a:defRPr/>
            </a:pPr>
            <a:endParaRPr lang="ru-RU" sz="4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Романова Л.Т.,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МКОУ « 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24»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г. Новомосковск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6925"/>
            <a:ext cx="6400800" cy="3603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Древо семьи Симоновых</a:t>
            </a:r>
          </a:p>
        </p:txBody>
      </p:sp>
      <p:pic>
        <p:nvPicPr>
          <p:cNvPr id="11267" name="Рисунок 3" descr="C:\Users\пользователь\Desktop\к семье\SAM_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046"/>
            <a:ext cx="8425184" cy="532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34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638" y="12700"/>
            <a:ext cx="4924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250825" y="188913"/>
            <a:ext cx="3529013" cy="71913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    Прабабушка</a:t>
            </a:r>
            <a:r>
              <a:rPr lang="ru-RU" b="1">
                <a:latin typeface="Arial" charset="0"/>
              </a:rPr>
              <a:t>	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50825" y="981075"/>
            <a:ext cx="3529013" cy="9080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latin typeface="Arial" charset="0"/>
              </a:rPr>
              <a:t>       Прадедушка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50825" y="1773238"/>
            <a:ext cx="3529013" cy="9080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latin typeface="Arial" charset="0"/>
              </a:rPr>
              <a:t>          Бабушка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250825" y="2636838"/>
            <a:ext cx="3529013" cy="9080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latin typeface="Arial" charset="0"/>
              </a:rPr>
              <a:t>          Дедушка  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50825" y="3429000"/>
            <a:ext cx="3529013" cy="9080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latin typeface="Arial" charset="0"/>
              </a:rPr>
              <a:t>             Дядя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250825" y="4221163"/>
            <a:ext cx="3529013" cy="9080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latin typeface="Arial" charset="0"/>
              </a:rPr>
              <a:t>             Тётя   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250825" y="5084763"/>
            <a:ext cx="3529013" cy="9080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Двоюродный брат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250825" y="5949950"/>
            <a:ext cx="3529013" cy="7191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Двоюродная сестра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364163" y="188913"/>
            <a:ext cx="3529012" cy="71913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Arial" charset="0"/>
              </a:rPr>
              <a:t>   </a:t>
            </a:r>
            <a:r>
              <a:rPr lang="ru-RU" sz="2400" b="1">
                <a:latin typeface="Arial" charset="0"/>
              </a:rPr>
              <a:t>Мама твоего дедушки</a:t>
            </a:r>
            <a:r>
              <a:rPr lang="ru-RU">
                <a:latin typeface="Arial" charset="0"/>
              </a:rPr>
              <a:t>	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5364163" y="1052513"/>
            <a:ext cx="3529012" cy="71913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latin typeface="Arial" charset="0"/>
              </a:rPr>
              <a:t>Дедушка твоего отца</a:t>
            </a:r>
            <a:r>
              <a:rPr lang="ru-RU">
                <a:latin typeface="Arial" charset="0"/>
              </a:rPr>
              <a:t>	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364163" y="1844675"/>
            <a:ext cx="3529012" cy="7191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Arial" charset="0"/>
              </a:rPr>
              <a:t>   </a:t>
            </a:r>
            <a:r>
              <a:rPr lang="ru-RU" sz="2400" b="1">
                <a:latin typeface="Arial" charset="0"/>
              </a:rPr>
              <a:t>Мама твоей мамы</a:t>
            </a:r>
            <a:r>
              <a:rPr lang="ru-RU">
                <a:latin typeface="Arial" charset="0"/>
              </a:rPr>
              <a:t>	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5364163" y="2636838"/>
            <a:ext cx="3529012" cy="71913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Arial" charset="0"/>
              </a:rPr>
              <a:t>        </a:t>
            </a:r>
            <a:r>
              <a:rPr lang="ru-RU" sz="2400" b="1">
                <a:latin typeface="Arial" charset="0"/>
              </a:rPr>
              <a:t>Мамин папа</a:t>
            </a:r>
            <a:r>
              <a:rPr lang="ru-RU">
                <a:latin typeface="Arial" charset="0"/>
              </a:rPr>
              <a:t>	</a:t>
            </a: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5364163" y="3500438"/>
            <a:ext cx="3529012" cy="71913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Arial" charset="0"/>
              </a:rPr>
              <a:t>         </a:t>
            </a:r>
            <a:r>
              <a:rPr lang="ru-RU" sz="2400" b="1">
                <a:latin typeface="Arial" charset="0"/>
              </a:rPr>
              <a:t>Папин брат</a:t>
            </a:r>
            <a:r>
              <a:rPr lang="ru-RU">
                <a:latin typeface="Arial" charset="0"/>
              </a:rPr>
              <a:t>	</a:t>
            </a: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5364163" y="4292600"/>
            <a:ext cx="3529012" cy="7191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Arial" charset="0"/>
              </a:rPr>
              <a:t>     </a:t>
            </a:r>
            <a:r>
              <a:rPr lang="ru-RU" sz="2400" b="1">
                <a:latin typeface="Arial" charset="0"/>
              </a:rPr>
              <a:t>Мамина сестра</a:t>
            </a:r>
            <a:r>
              <a:rPr lang="ru-RU">
                <a:latin typeface="Arial" charset="0"/>
              </a:rPr>
              <a:t>	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5435600" y="5084763"/>
            <a:ext cx="3529013" cy="71913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latin typeface="Arial" charset="0"/>
              </a:rPr>
              <a:t>     </a:t>
            </a:r>
            <a:r>
              <a:rPr lang="ru-RU" sz="2400" b="1">
                <a:latin typeface="Arial" charset="0"/>
              </a:rPr>
              <a:t>Сын твоей тёти	</a:t>
            </a:r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>
            <a:off x="5364163" y="5949950"/>
            <a:ext cx="3529012" cy="7191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     </a:t>
            </a:r>
            <a:r>
              <a:rPr lang="ru-RU" sz="2400" b="1">
                <a:latin typeface="Arial" charset="0"/>
              </a:rPr>
              <a:t>Дочь твоего дяди</a:t>
            </a:r>
            <a:r>
              <a:rPr lang="ru-RU">
                <a:latin typeface="Arial" charset="0"/>
              </a:rPr>
              <a:t>	</a:t>
            </a:r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3995738" y="476250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3995738" y="1341438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3995738" y="2133600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3995738" y="2924175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8" name="AutoShape 22"/>
          <p:cNvSpPr>
            <a:spLocks noChangeArrowheads="1"/>
          </p:cNvSpPr>
          <p:nvPr/>
        </p:nvSpPr>
        <p:spPr bwMode="auto">
          <a:xfrm>
            <a:off x="3995738" y="3644900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9" name="AutoShape 23"/>
          <p:cNvSpPr>
            <a:spLocks noChangeArrowheads="1"/>
          </p:cNvSpPr>
          <p:nvPr/>
        </p:nvSpPr>
        <p:spPr bwMode="auto">
          <a:xfrm>
            <a:off x="3924300" y="4437063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80" name="AutoShape 24"/>
          <p:cNvSpPr>
            <a:spLocks noChangeArrowheads="1"/>
          </p:cNvSpPr>
          <p:nvPr/>
        </p:nvSpPr>
        <p:spPr bwMode="auto">
          <a:xfrm>
            <a:off x="3995738" y="5373688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81" name="AutoShape 25"/>
          <p:cNvSpPr>
            <a:spLocks noChangeArrowheads="1"/>
          </p:cNvSpPr>
          <p:nvPr/>
        </p:nvSpPr>
        <p:spPr bwMode="auto">
          <a:xfrm>
            <a:off x="3995738" y="6165850"/>
            <a:ext cx="1152525" cy="288925"/>
          </a:xfrm>
          <a:prstGeom prst="notched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87487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1450" y="127000"/>
            <a:ext cx="76327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 тот, кто счастлив дома</a:t>
            </a:r>
          </a:p>
          <a:p>
            <a:pPr algn="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Л.Н. Толстой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5373216"/>
            <a:ext cx="8756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Семья –это круг  друзей, где тебя все понимают, любят и уважают. И ты должен отплатить им своей любовью. В семье всегда тебя поймут и простят.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5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Какую семью называют               СЧАСТЛИВОЙ?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2" name="Picture 5" descr="s_dnem_semi_pozdravl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92896"/>
            <a:ext cx="586263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62880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Счастливая семья – это та семья, в которой никогда нет ссор, а всегда царит любовь и дружба.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556792"/>
            <a:ext cx="38862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Родить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Рожденный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Рождение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Перерождение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Рождаемость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Зарождение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Вырождение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Народиться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Выродиться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24128" y="1556792"/>
            <a:ext cx="38862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Родственники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Родословная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Роды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Родной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Родовое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Родненький</a:t>
            </a:r>
          </a:p>
          <a:p>
            <a:pPr>
              <a:lnSpc>
                <a:spcPct val="90000"/>
              </a:lnSpc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Роднуля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Родненький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5263" y="228600"/>
            <a:ext cx="8015287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РОД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6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777686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РОД – это связь членов семьи, произошедших от одного родоначальника. Принадлежность к роду частенько определяет судьбу («на роду написано»), долю, какие – то устойчивые черты характера («он родом таков»).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Словарь В.И.Даля.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2492896"/>
            <a:ext cx="3000651" cy="34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20888"/>
            <a:ext cx="30963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2"/>
            <a:ext cx="8905529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4509120"/>
            <a:ext cx="8424936" cy="12961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Генеалогия –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историческая наука о родстве, занимающаяся изучением и составлением родословных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963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4869160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–это круг  друзей, где тебя все понимают, любят и уважают. И ты должен отплатить им своей любовью. В семье всегда тебя поймут и простят. </a:t>
            </a:r>
          </a:p>
          <a:p>
            <a:pPr algn="r"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1300"/>
            <a:ext cx="8748712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388" y="4581525"/>
            <a:ext cx="86407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Семья - -это общество людей, которые помогают друг другу. Люди родственные по крови. Семья должна быть дружной и веселой. В семье всегда должны быть родители и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622425"/>
          </a:xfrm>
          <a:ln/>
        </p:spPr>
        <p:txBody>
          <a:bodyPr lIns="90000" tIns="46800" rIns="90000" bIns="46800" anchor="ctr"/>
          <a:lstStyle/>
          <a:p>
            <a:pPr algn="l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6633"/>
                </a:solidFill>
              </a:rPr>
              <a:t>   </a:t>
            </a:r>
            <a:r>
              <a:rPr lang="ru-RU" b="1">
                <a:solidFill>
                  <a:srgbClr val="006699"/>
                </a:solidFill>
              </a:rPr>
              <a:t>Цель урока: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9750" y="1619250"/>
            <a:ext cx="8135938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B0D6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формирование представлений </a:t>
            </a:r>
            <a:br>
              <a:rPr lang="ru-RU" sz="4000">
                <a:solidFill>
                  <a:srgbClr val="0B0D6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000">
                <a:solidFill>
                  <a:srgbClr val="0B0D6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о семье, как важнейшей </a:t>
            </a:r>
            <a:br>
              <a:rPr lang="ru-RU" sz="4000">
                <a:solidFill>
                  <a:srgbClr val="0B0D6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000">
                <a:solidFill>
                  <a:srgbClr val="0B0D6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нравственной ценности.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87487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1450" y="127000"/>
            <a:ext cx="76327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 тот, кто счастлив дома</a:t>
            </a:r>
          </a:p>
          <a:p>
            <a:pPr algn="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Л.Н. Толстой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4581129"/>
            <a:ext cx="8288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Семья –это круг  друзей, где тебя все понимают, любят и уважают. И ты должен отплатить им своей любовью. В семье всегда тебя поймут и простят. </a:t>
            </a:r>
          </a:p>
          <a:p>
            <a:pPr algn="r"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1138" y="214313"/>
            <a:ext cx="82804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-это сообщество родных душ, оберег от измены, коварности, беды, одинокости. А неизменяемыми символами были и останутся вдоль возрастов – звонкий колодец с журавлем, куст калины под окном, яворовая колыбель в ясном жилье.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0" y="4781550"/>
            <a:ext cx="867886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Семья – это несколько человек, которые уважают и любят друг друга. Семья – это самое святое  на свете. Я очень сильно люблю свою семью. </a:t>
            </a:r>
          </a:p>
          <a:p>
            <a:pPr algn="r">
              <a:defRPr/>
            </a:pP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963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4869160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–это круг  друзей, где тебя все понимают, любят и уважают. И ты должен отплатить им своей любовью. В семье всегда тебя поймут и простят. </a:t>
            </a:r>
          </a:p>
          <a:p>
            <a:pPr algn="r"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776865" cy="79208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Заповеди семьи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00213"/>
            <a:ext cx="7130752" cy="30969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.</a:t>
            </a:r>
            <a:r>
              <a:rPr lang="ru-RU" sz="2000" b="1" dirty="0">
                <a:solidFill>
                  <a:srgbClr val="0070C0"/>
                </a:solidFill>
              </a:rPr>
              <a:t>Настоящий сын и дочь берегут своих родителей.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Настоящий сын и дочь заботятся о благе своей семьи.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Нельзя бездельничать, когда родители трудятся.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Не вступайте в пререкания с взрослыми.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Не выражайте недовольство тем, что у вас нет той или иной вещи.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 Не допускайте, чтобы мать давала вам то, что она не может позволить себе.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Не делайте того, что осуждают старшие, - ни на глазах, нигде – либо еще.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 Нельзя садиться обедать, не пригласив старших.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Нельзя оставлять старшего родного человека в одиночестве, особенно маму, если у нее никого нет, кроме тебя.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Синквейн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Семья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Дружная, добрая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Любит, понимает, помогает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Каждый рад, если в семье лад.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СЧАСТЬЕ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492278"/>
            <a:ext cx="3960440" cy="388093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188641"/>
            <a:ext cx="6162501" cy="1224136"/>
          </a:xfrm>
        </p:spPr>
        <p:txBody>
          <a:bodyPr/>
          <a:lstStyle/>
          <a:p>
            <a:r>
              <a:rPr lang="ru-RU" dirty="0" smtClean="0">
                <a:solidFill>
                  <a:srgbClr val="FF66FF"/>
                </a:solidFill>
              </a:rPr>
              <a:t>Задание  на  дом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257675" cy="147161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rgbClr val="0000FF"/>
                </a:solidFill>
              </a:rPr>
              <a:t>Упражнение  № 329,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00FF"/>
                </a:solidFill>
              </a:rPr>
              <a:t>Правило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20484" name="Picture 3" descr="G:\картинки-анимации\writingonbook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500313"/>
            <a:ext cx="3571875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G:\картинки-анимации\анимашки\0e5bebf25ab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429000"/>
            <a:ext cx="3132137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5100"/>
          </a:xfrm>
          <a:ln/>
        </p:spPr>
        <p:txBody>
          <a:bodyPr lIns="90000" tIns="46800" rIns="90000" bIns="46800" anchor="ctr"/>
          <a:lstStyle/>
          <a:p>
            <a:pPr algn="l" defTabSz="449263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CC6633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4400">
                <a:solidFill>
                  <a:srgbClr val="00669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Задачи урока: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628775"/>
            <a:ext cx="8208962" cy="4522788"/>
          </a:xfrm>
          <a:ln/>
        </p:spPr>
        <p:txBody>
          <a:bodyPr lIns="0" tIns="0" rIns="0" bIns="0" anchor="ctr"/>
          <a:lstStyle/>
          <a:p>
            <a:pPr marL="611188" indent="-609600" algn="l" defTabSz="449263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1.Познакомить с понятиями: «род», «семья», «родословная»; </a:t>
            </a:r>
          </a:p>
          <a:p>
            <a:pPr marL="611188" indent="-609600" algn="l" defTabSz="449263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      познакомить с терминами ближайшего родства; представить образ семьи, как великую духовную ценность. </a:t>
            </a:r>
          </a:p>
          <a:p>
            <a:pPr marL="611188" indent="-609600" algn="l" defTabSz="449263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2.Обучать ведению учебного диалога на основе личного опыта учащихся в области рассматриваемых  категорий, развитие речевых и социально- коммуникативных навыков.</a:t>
            </a:r>
          </a:p>
          <a:p>
            <a:pPr marL="611188" indent="-609600" algn="l" defTabSz="449263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3.Обучать приемам рефлексии собственных впечатлений и чувств.  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62103">
            <a:off x="436095" y="932354"/>
            <a:ext cx="7772400" cy="20489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ПРИГЛАШАЮ НА УРОК!!!!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2" descr="C:\Users\пользователь\Desktop\анимации\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88" y="1944306"/>
            <a:ext cx="4737868" cy="414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7848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1300"/>
            <a:ext cx="874871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388" y="4581525"/>
            <a:ext cx="86407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 –это группа людей. Состоящая из родителей, детей, внуков и близких родственников. Живущих рядом.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Ушаков Д.Н.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20880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- </a:t>
            </a:r>
            <a:r>
              <a:rPr lang="ru-RU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группа живущих вместе родственников. Объединение людей, сплоченных общими интересами.</a:t>
            </a:r>
            <a:r>
              <a:rPr lang="ru-RU" altLang="zh-CN" dirty="0" smtClean="0"/>
              <a:t/>
            </a:r>
            <a:br>
              <a:rPr lang="ru-RU" altLang="zh-CN" dirty="0" smtClean="0"/>
            </a:br>
            <a:r>
              <a:rPr lang="ru-RU" altLang="zh-CN" sz="1600" dirty="0" smtClean="0"/>
              <a:t/>
            </a:r>
            <a:br>
              <a:rPr lang="ru-RU" altLang="zh-CN" sz="1600" dirty="0" smtClean="0"/>
            </a:br>
            <a:r>
              <a:rPr lang="ru-RU" altLang="zh-CN" sz="1600" dirty="0" smtClean="0"/>
              <a:t>                                                                С. Ожегов. Словарь.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6336704" cy="42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36815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«Ищи добра на стороне, а дом люби по старине»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6480721" cy="4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508104" y="692696"/>
            <a:ext cx="2952328" cy="3513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1044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545</Words>
  <Application>Microsoft Office PowerPoint</Application>
  <PresentationFormat>Экран (4:3)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 Unicode MS</vt:lpstr>
      <vt:lpstr>Arial</vt:lpstr>
      <vt:lpstr>Calibri</vt:lpstr>
      <vt:lpstr>方正姚体</vt:lpstr>
      <vt:lpstr>Georgia</vt:lpstr>
      <vt:lpstr>Times New Roman</vt:lpstr>
      <vt:lpstr>Trebuchet MS</vt:lpstr>
      <vt:lpstr>Wingdings</vt:lpstr>
      <vt:lpstr>Воздушный поток</vt:lpstr>
      <vt:lpstr> </vt:lpstr>
      <vt:lpstr>   Цель урока:</vt:lpstr>
      <vt:lpstr>   Задачи урока:</vt:lpstr>
      <vt:lpstr>ПРИГЛАШАЮ НА УРОК!!!!</vt:lpstr>
      <vt:lpstr>Презентация PowerPoint</vt:lpstr>
      <vt:lpstr>Презентация PowerPoint</vt:lpstr>
      <vt:lpstr>Презентация PowerPoint</vt:lpstr>
      <vt:lpstr>«Ищи добра на стороне, а дом люби по старине»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семью называют               СЧАСТЛИВОЙ?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Заповеди семьи</vt:lpstr>
      <vt:lpstr>Синквейн</vt:lpstr>
      <vt:lpstr>Задание  на  дом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Чти отца и мать твою и преклоняй главу свою к их стопам, ибо мать родила тебя из утробы своей, претерпев немалые страдания, отец же всегда соболезнует тебе и всегда о тебе печалится. Того ради старость его поддержи, болезнь его излечи, седины его облобызай и накорми его сладкою пищей. То же самое твори и матери своей, а если стала она от старости ветха, носи ее на руках, а через грязь перенеси на своих плечах, прежде ее накорми, а потом уже и сам вкуси, с похвалою припади ко груди ее, и расцелуй мать свою — корень рождения своего. Ибо как ты родителям своим сотворишь, так же и дети твои воздадут тебе тою же мерою.                                                                                                                                Аввакум</dc:title>
  <dc:creator>Саня</dc:creator>
  <cp:lastModifiedBy>Людмила Романова</cp:lastModifiedBy>
  <cp:revision>29</cp:revision>
  <dcterms:created xsi:type="dcterms:W3CDTF">2012-05-10T03:07:37Z</dcterms:created>
  <dcterms:modified xsi:type="dcterms:W3CDTF">2025-01-13T14:44:21Z</dcterms:modified>
</cp:coreProperties>
</file>